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95" r:id="rId5"/>
    <p:sldId id="282" r:id="rId6"/>
    <p:sldId id="298" r:id="rId7"/>
    <p:sldId id="272" r:id="rId8"/>
    <p:sldId id="297" r:id="rId9"/>
    <p:sldId id="301" r:id="rId10"/>
    <p:sldId id="290" r:id="rId11"/>
    <p:sldId id="302" r:id="rId12"/>
    <p:sldId id="300" r:id="rId13"/>
    <p:sldId id="292" r:id="rId14"/>
  </p:sldIdLst>
  <p:sldSz cx="12192000" cy="6858000"/>
  <p:notesSz cx="6858000" cy="9144000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BB"/>
    <a:srgbClr val="CCD2D8"/>
    <a:srgbClr val="E8EAED"/>
    <a:srgbClr val="4DB6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593"/>
  </p:normalViewPr>
  <p:slideViewPr>
    <p:cSldViewPr snapToGrid="0">
      <p:cViewPr varScale="1">
        <p:scale>
          <a:sx n="56" d="100"/>
          <a:sy n="56" d="100"/>
        </p:scale>
        <p:origin x="10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71778-32A7-384A-922E-CD03DBE85C9B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4B99A-5234-FB4B-AA17-28EF5AFFF13B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66955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>
          <a:extLst>
            <a:ext uri="{FF2B5EF4-FFF2-40B4-BE49-F238E27FC236}">
              <a16:creationId xmlns:a16="http://schemas.microsoft.com/office/drawing/2014/main" id="{2FDDBBFA-391B-225C-A406-F1F3DCDD6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f51727eff6_0_26:notes">
            <a:extLst>
              <a:ext uri="{FF2B5EF4-FFF2-40B4-BE49-F238E27FC236}">
                <a16:creationId xmlns:a16="http://schemas.microsoft.com/office/drawing/2014/main" id="{9D8E55B2-7EA9-3B70-410D-7D86F67C145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8" name="Google Shape;508;g2f51727eff6_0_26:notes">
            <a:extLst>
              <a:ext uri="{FF2B5EF4-FFF2-40B4-BE49-F238E27FC236}">
                <a16:creationId xmlns:a16="http://schemas.microsoft.com/office/drawing/2014/main" id="{8E2B9E60-04F2-E4F5-9584-9CCFFA90C7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9" name="Google Shape;509;g2f51727eff6_0_26:notes">
            <a:extLst>
              <a:ext uri="{FF2B5EF4-FFF2-40B4-BE49-F238E27FC236}">
                <a16:creationId xmlns:a16="http://schemas.microsoft.com/office/drawing/2014/main" id="{5CCBA0DB-CB0F-100B-A255-E31257B905D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1196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>
          <a:extLst>
            <a:ext uri="{FF2B5EF4-FFF2-40B4-BE49-F238E27FC236}">
              <a16:creationId xmlns:a16="http://schemas.microsoft.com/office/drawing/2014/main" id="{E19BAF37-1212-8C44-037D-98E71088F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2f6f2872c1f_1_126:notes">
            <a:extLst>
              <a:ext uri="{FF2B5EF4-FFF2-40B4-BE49-F238E27FC236}">
                <a16:creationId xmlns:a16="http://schemas.microsoft.com/office/drawing/2014/main" id="{A405B396-A549-F057-8243-D3FA99DE58F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428625"/>
            <a:ext cx="2057400" cy="1157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4" name="Google Shape;514;g2f6f2872c1f_1_126:notes">
            <a:extLst>
              <a:ext uri="{FF2B5EF4-FFF2-40B4-BE49-F238E27FC236}">
                <a16:creationId xmlns:a16="http://schemas.microsoft.com/office/drawing/2014/main" id="{DCE97D70-4CDC-789E-10BF-255A18FD25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42900" y="1650002"/>
            <a:ext cx="27432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" dirty="0"/>
          </a:p>
        </p:txBody>
      </p:sp>
      <p:sp>
        <p:nvSpPr>
          <p:cNvPr id="515" name="Google Shape;515;g2f6f2872c1f_1_126:notes">
            <a:extLst>
              <a:ext uri="{FF2B5EF4-FFF2-40B4-BE49-F238E27FC236}">
                <a16:creationId xmlns:a16="http://schemas.microsoft.com/office/drawing/2014/main" id="{A42DCF6D-E512-E78D-C593-6BE92584B1C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942306" y="3256551"/>
            <a:ext cx="1485900" cy="1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GB" sz="600"/>
              <a:t>2</a:t>
            </a:fld>
            <a:endParaRPr sz="600"/>
          </a:p>
        </p:txBody>
      </p:sp>
    </p:spTree>
    <p:extLst>
      <p:ext uri="{BB962C8B-B14F-4D97-AF65-F5344CB8AC3E}">
        <p14:creationId xmlns:p14="http://schemas.microsoft.com/office/powerpoint/2010/main" val="2359672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>
          <a:extLst>
            <a:ext uri="{FF2B5EF4-FFF2-40B4-BE49-F238E27FC236}">
              <a16:creationId xmlns:a16="http://schemas.microsoft.com/office/drawing/2014/main" id="{8A3FE991-977A-51DF-FFE9-4DB5019E8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2f6f2872c1f_1_126:notes">
            <a:extLst>
              <a:ext uri="{FF2B5EF4-FFF2-40B4-BE49-F238E27FC236}">
                <a16:creationId xmlns:a16="http://schemas.microsoft.com/office/drawing/2014/main" id="{4EBA5016-D343-4001-8927-6F94CB384A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428625"/>
            <a:ext cx="2057400" cy="1157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4" name="Google Shape;514;g2f6f2872c1f_1_126:notes">
            <a:extLst>
              <a:ext uri="{FF2B5EF4-FFF2-40B4-BE49-F238E27FC236}">
                <a16:creationId xmlns:a16="http://schemas.microsoft.com/office/drawing/2014/main" id="{16D65F50-43B6-B1E4-D2DC-1D1E2C8550A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42900" y="1650002"/>
            <a:ext cx="27432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"/>
          </a:p>
        </p:txBody>
      </p:sp>
      <p:sp>
        <p:nvSpPr>
          <p:cNvPr id="515" name="Google Shape;515;g2f6f2872c1f_1_126:notes">
            <a:extLst>
              <a:ext uri="{FF2B5EF4-FFF2-40B4-BE49-F238E27FC236}">
                <a16:creationId xmlns:a16="http://schemas.microsoft.com/office/drawing/2014/main" id="{8942E175-210C-0972-F567-984CF952ED9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942306" y="3256551"/>
            <a:ext cx="1485900" cy="1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GB" sz="600"/>
              <a:t>3</a:t>
            </a:fld>
            <a:endParaRPr sz="600"/>
          </a:p>
        </p:txBody>
      </p:sp>
    </p:spTree>
    <p:extLst>
      <p:ext uri="{BB962C8B-B14F-4D97-AF65-F5344CB8AC3E}">
        <p14:creationId xmlns:p14="http://schemas.microsoft.com/office/powerpoint/2010/main" val="79960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316d35da842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3" name="Google Shape;523;g316d35da842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>
          <a:extLst>
            <a:ext uri="{FF2B5EF4-FFF2-40B4-BE49-F238E27FC236}">
              <a16:creationId xmlns:a16="http://schemas.microsoft.com/office/drawing/2014/main" id="{A4BA67DF-669F-F8F5-833F-DCF50ECDF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2f6f2872c1f_1_126:notes">
            <a:extLst>
              <a:ext uri="{FF2B5EF4-FFF2-40B4-BE49-F238E27FC236}">
                <a16:creationId xmlns:a16="http://schemas.microsoft.com/office/drawing/2014/main" id="{4CB2DB38-D00E-27F0-3788-677C5EBACB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428625"/>
            <a:ext cx="2057400" cy="1157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4" name="Google Shape;514;g2f6f2872c1f_1_126:notes">
            <a:extLst>
              <a:ext uri="{FF2B5EF4-FFF2-40B4-BE49-F238E27FC236}">
                <a16:creationId xmlns:a16="http://schemas.microsoft.com/office/drawing/2014/main" id="{00120B93-5A3F-45E0-6293-9F4AECB0B9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42900" y="1650002"/>
            <a:ext cx="27432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"/>
          </a:p>
        </p:txBody>
      </p:sp>
      <p:sp>
        <p:nvSpPr>
          <p:cNvPr id="515" name="Google Shape;515;g2f6f2872c1f_1_126:notes">
            <a:extLst>
              <a:ext uri="{FF2B5EF4-FFF2-40B4-BE49-F238E27FC236}">
                <a16:creationId xmlns:a16="http://schemas.microsoft.com/office/drawing/2014/main" id="{DFC31CC2-5C9C-B2BA-2543-54E516F25B9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942306" y="3256551"/>
            <a:ext cx="1485900" cy="1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GB" sz="600"/>
              <a:t>5</a:t>
            </a:fld>
            <a:endParaRPr sz="600"/>
          </a:p>
        </p:txBody>
      </p:sp>
    </p:spTree>
    <p:extLst>
      <p:ext uri="{BB962C8B-B14F-4D97-AF65-F5344CB8AC3E}">
        <p14:creationId xmlns:p14="http://schemas.microsoft.com/office/powerpoint/2010/main" val="1850445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>
          <a:extLst>
            <a:ext uri="{FF2B5EF4-FFF2-40B4-BE49-F238E27FC236}">
              <a16:creationId xmlns:a16="http://schemas.microsoft.com/office/drawing/2014/main" id="{EF4E22EE-D1E8-6392-FE54-976604A6C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2f6f2872c1f_1_126:notes">
            <a:extLst>
              <a:ext uri="{FF2B5EF4-FFF2-40B4-BE49-F238E27FC236}">
                <a16:creationId xmlns:a16="http://schemas.microsoft.com/office/drawing/2014/main" id="{F52C557C-101F-8CEF-2F50-8366A010B9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428625"/>
            <a:ext cx="2057400" cy="1157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4" name="Google Shape;514;g2f6f2872c1f_1_126:notes">
            <a:extLst>
              <a:ext uri="{FF2B5EF4-FFF2-40B4-BE49-F238E27FC236}">
                <a16:creationId xmlns:a16="http://schemas.microsoft.com/office/drawing/2014/main" id="{AF709B39-FAA4-25DD-66FB-C9C108F3AE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42900" y="1650002"/>
            <a:ext cx="27432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"/>
          </a:p>
        </p:txBody>
      </p:sp>
      <p:sp>
        <p:nvSpPr>
          <p:cNvPr id="515" name="Google Shape;515;g2f6f2872c1f_1_126:notes">
            <a:extLst>
              <a:ext uri="{FF2B5EF4-FFF2-40B4-BE49-F238E27FC236}">
                <a16:creationId xmlns:a16="http://schemas.microsoft.com/office/drawing/2014/main" id="{5A1544E2-5E73-4B86-0025-276097654A7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942306" y="3256551"/>
            <a:ext cx="1485900" cy="1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GB" sz="600"/>
              <a:t>6</a:t>
            </a:fld>
            <a:endParaRPr sz="600"/>
          </a:p>
        </p:txBody>
      </p:sp>
    </p:spTree>
    <p:extLst>
      <p:ext uri="{BB962C8B-B14F-4D97-AF65-F5344CB8AC3E}">
        <p14:creationId xmlns:p14="http://schemas.microsoft.com/office/powerpoint/2010/main" val="1443643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>
          <a:extLst>
            <a:ext uri="{FF2B5EF4-FFF2-40B4-BE49-F238E27FC236}">
              <a16:creationId xmlns:a16="http://schemas.microsoft.com/office/drawing/2014/main" id="{2A69CD99-C16F-CBFB-B3D6-1D13D2C1C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2f6f2872c1f_1_126:notes">
            <a:extLst>
              <a:ext uri="{FF2B5EF4-FFF2-40B4-BE49-F238E27FC236}">
                <a16:creationId xmlns:a16="http://schemas.microsoft.com/office/drawing/2014/main" id="{8E937970-667C-5461-71AF-F3087BF613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428625"/>
            <a:ext cx="2057400" cy="1157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4" name="Google Shape;514;g2f6f2872c1f_1_126:notes">
            <a:extLst>
              <a:ext uri="{FF2B5EF4-FFF2-40B4-BE49-F238E27FC236}">
                <a16:creationId xmlns:a16="http://schemas.microsoft.com/office/drawing/2014/main" id="{7249AB04-0ECF-5877-FF16-56CBE45B470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42900" y="1650002"/>
            <a:ext cx="27432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"/>
          </a:p>
        </p:txBody>
      </p:sp>
      <p:sp>
        <p:nvSpPr>
          <p:cNvPr id="515" name="Google Shape;515;g2f6f2872c1f_1_126:notes">
            <a:extLst>
              <a:ext uri="{FF2B5EF4-FFF2-40B4-BE49-F238E27FC236}">
                <a16:creationId xmlns:a16="http://schemas.microsoft.com/office/drawing/2014/main" id="{FFA3AECA-D24A-5F5F-B458-745613E3B07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942306" y="3256551"/>
            <a:ext cx="1485900" cy="1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GB" sz="600"/>
              <a:t>7</a:t>
            </a:fld>
            <a:endParaRPr sz="600"/>
          </a:p>
        </p:txBody>
      </p:sp>
    </p:spTree>
    <p:extLst>
      <p:ext uri="{BB962C8B-B14F-4D97-AF65-F5344CB8AC3E}">
        <p14:creationId xmlns:p14="http://schemas.microsoft.com/office/powerpoint/2010/main" val="1579927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>
          <a:extLst>
            <a:ext uri="{FF2B5EF4-FFF2-40B4-BE49-F238E27FC236}">
              <a16:creationId xmlns:a16="http://schemas.microsoft.com/office/drawing/2014/main" id="{F8121026-3C2F-B461-1402-035E56561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2f6f2872c1f_1_126:notes">
            <a:extLst>
              <a:ext uri="{FF2B5EF4-FFF2-40B4-BE49-F238E27FC236}">
                <a16:creationId xmlns:a16="http://schemas.microsoft.com/office/drawing/2014/main" id="{6ECC1F12-6288-BE27-FAD0-17A4B93F1F7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428625"/>
            <a:ext cx="2057400" cy="1157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4" name="Google Shape;514;g2f6f2872c1f_1_126:notes">
            <a:extLst>
              <a:ext uri="{FF2B5EF4-FFF2-40B4-BE49-F238E27FC236}">
                <a16:creationId xmlns:a16="http://schemas.microsoft.com/office/drawing/2014/main" id="{AD8A02A7-9CBA-3CB1-59FA-B75948DB2DC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42900" y="1650002"/>
            <a:ext cx="27432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"/>
          </a:p>
        </p:txBody>
      </p:sp>
      <p:sp>
        <p:nvSpPr>
          <p:cNvPr id="515" name="Google Shape;515;g2f6f2872c1f_1_126:notes">
            <a:extLst>
              <a:ext uri="{FF2B5EF4-FFF2-40B4-BE49-F238E27FC236}">
                <a16:creationId xmlns:a16="http://schemas.microsoft.com/office/drawing/2014/main" id="{C27D4BE7-443B-331E-9086-36B0683FB5F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942306" y="3256551"/>
            <a:ext cx="1485900" cy="1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900" tIns="20950" rIns="41900" bIns="209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GB" sz="600"/>
              <a:t>8</a:t>
            </a:fld>
            <a:endParaRPr sz="600"/>
          </a:p>
        </p:txBody>
      </p:sp>
    </p:spTree>
    <p:extLst>
      <p:ext uri="{BB962C8B-B14F-4D97-AF65-F5344CB8AC3E}">
        <p14:creationId xmlns:p14="http://schemas.microsoft.com/office/powerpoint/2010/main" val="188124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7BC0F-AC27-56EA-596F-41B1355C0E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945448-5368-5B68-5555-CFE7D66868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D248F-3762-243D-5F0E-807CE28C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7E260-4DD7-6ADB-C8F8-873C93F55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BEB98-6E66-0F50-13FB-F22EA20FA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91701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533E3-017A-A665-83F5-B4BF5D653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045233-777D-11A7-7334-38275007C4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19019-8F7E-1EF7-7D99-4608AE31E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DF58C-6C12-4839-B8F3-D110AA4C9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59840-1FFE-B54D-20A0-4CFD8D384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243548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78F0EB-E98B-8D88-84D3-ED7FBFD568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64D084-BD8B-4841-DC55-5AF73F632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09374-2061-2A6F-4A00-A3F688B63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78AC7-130A-99DC-2B2F-8C823B56A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08AB9-DFAA-5149-30B4-2BB9B0A8B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685927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ew Topic Slide">
  <p:cSld name="New Topic Slide">
    <p:bg>
      <p:bgPr>
        <a:solidFill>
          <a:srgbClr val="4A2D7C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5"/>
          <p:cNvSpPr txBox="1">
            <a:spLocks noGrp="1"/>
          </p:cNvSpPr>
          <p:nvPr>
            <p:ph type="sldNum" idx="12"/>
          </p:nvPr>
        </p:nvSpPr>
        <p:spPr>
          <a:xfrm>
            <a:off x="298844" y="612848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Jost"/>
              <a:buNone/>
              <a:defRPr sz="13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Jost"/>
              <a:buNone/>
              <a:defRPr sz="13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Jost"/>
              <a:buNone/>
              <a:defRPr sz="13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Jost"/>
              <a:buNone/>
              <a:defRPr sz="13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Jost"/>
              <a:buNone/>
              <a:defRPr sz="13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Jost"/>
              <a:buNone/>
              <a:defRPr sz="13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Jost"/>
              <a:buNone/>
              <a:defRPr sz="13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Jost"/>
              <a:buNone/>
              <a:defRPr sz="13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Jost"/>
              <a:buNone/>
              <a:defRPr sz="13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2" name="Google Shape;62;p75"/>
          <p:cNvSpPr txBox="1">
            <a:spLocks noGrp="1"/>
          </p:cNvSpPr>
          <p:nvPr>
            <p:ph type="title"/>
          </p:nvPr>
        </p:nvSpPr>
        <p:spPr>
          <a:xfrm>
            <a:off x="5900167" y="2513933"/>
            <a:ext cx="56505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Jost"/>
              <a:buNone/>
              <a:defRPr sz="4000" b="1" i="0" u="none" strike="noStrike" cap="none">
                <a:solidFill>
                  <a:schemeClr val="lt1"/>
                </a:solidFill>
                <a:latin typeface="Jost"/>
                <a:ea typeface="Jost"/>
                <a:cs typeface="Jost"/>
                <a:sym typeface="Jost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75"/>
          <p:cNvSpPr txBox="1">
            <a:spLocks noGrp="1"/>
          </p:cNvSpPr>
          <p:nvPr>
            <p:ph type="subTitle" idx="1"/>
          </p:nvPr>
        </p:nvSpPr>
        <p:spPr>
          <a:xfrm>
            <a:off x="7575667" y="3333933"/>
            <a:ext cx="35955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Jost Medium"/>
              <a:buNone/>
              <a:defRPr sz="2700" b="0" i="0" u="none" strike="noStrike" cap="none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75"/>
          <p:cNvSpPr>
            <a:spLocks noGrp="1"/>
          </p:cNvSpPr>
          <p:nvPr>
            <p:ph type="pic" idx="2"/>
          </p:nvPr>
        </p:nvSpPr>
        <p:spPr>
          <a:xfrm>
            <a:off x="1212300" y="1834800"/>
            <a:ext cx="3315300" cy="3188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65" name="Google Shape;65;p75"/>
          <p:cNvSpPr txBox="1"/>
          <p:nvPr/>
        </p:nvSpPr>
        <p:spPr>
          <a:xfrm>
            <a:off x="11653588" y="6365080"/>
            <a:ext cx="540000" cy="4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87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100"/>
              <a:buFont typeface="Arial"/>
              <a:buNone/>
            </a:pPr>
            <a:fld id="{00000000-1234-1234-1234-123412341234}" type="slidenum">
              <a:rPr lang="en-GB" sz="1100" b="1" i="0" u="none" strike="noStrike" cap="none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1100" b="1" i="0" u="none" strike="noStrike" cap="none">
              <a:solidFill>
                <a:schemeClr val="accent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6" name="Google Shape;66;p75"/>
          <p:cNvCxnSpPr/>
          <p:nvPr/>
        </p:nvCxnSpPr>
        <p:spPr>
          <a:xfrm>
            <a:off x="11776369" y="6531708"/>
            <a:ext cx="0" cy="144000"/>
          </a:xfrm>
          <a:prstGeom prst="straightConnector1">
            <a:avLst/>
          </a:prstGeom>
          <a:solidFill>
            <a:schemeClr val="accen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71719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">
  <p:cSld name="DEFAULT">
    <p:bg>
      <p:bgPr>
        <a:solidFill>
          <a:schemeClr val="lt1"/>
        </a:solid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7478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5F2D1-A26A-BC2F-7318-F0E89A379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D3103-EF0E-3F95-CB10-A93AAC005C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8F36E-D1D2-FD72-2586-F8D31698D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0C1A6-012E-6F35-8369-7C1532215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0FB21-8811-B7C5-E976-297CF8A7E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510062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93265-6273-7BE7-4900-3F0357AF6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3E5F1-E108-DCB1-9E11-935A74FA1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47231-4913-DB5C-3A23-0A6A92C36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F3532-53CE-496D-A37E-F11F1F7FE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80A1B-CBDC-E37E-44D3-56A865CED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906129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BA315-B714-D187-160C-0773B862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A8798-5A22-9410-4143-D6AA06D89B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DC09AC-2D4E-FBEB-9EB6-F222C6867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6A8F65-1FD3-D821-098E-37BDDA2C4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E2E916-72A9-9F01-2924-D2B9A00F7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4519E9-BF60-5ED5-A485-D1F771F28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185957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E376E-938B-D62F-4631-36D82154D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166D45-0FA8-38AB-00C3-3AE03B41C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11AFBF-CC33-F414-1158-C35E57B448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82D270-0926-C9D1-EA8B-CBFBD380B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F57D6A-5195-BF08-6960-EBA6223EF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6B3EA6-5672-07AA-7D6A-EF98AF3A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99E2E1-71E9-3644-97B1-C6254AB96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CA5C1B-3F8E-6B38-2BDE-061AE8C33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38410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22A9F-AC8D-D98D-BC7E-CCAEB0A16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5CF017-CF48-82BC-2336-39378F128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199556-5AF8-976C-8960-B1252DF19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095F02-5503-3E13-BBDB-48F317C1A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976250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9E91DD-9131-0FBF-0300-1CDA9045F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892D7B-A967-AE7B-540C-22BDD0649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F4B3D-B7F7-C5B0-B723-200DF6718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53537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F0BD6-F529-18CF-48B7-AFDC2B4C3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1CA09-7D3D-8F14-D747-2058C9BAD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AAF713-EF32-00F5-1505-F0330826C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810234-2B10-F201-31ED-6ECD90CB7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3980E4-083B-8A4C-464D-FD9AA4A74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B4FCB-AAD2-DE36-63D7-1BED84AAC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51006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84C5C-1CD9-55ED-0448-6E1059A9F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6C92B-0CB5-2A4E-C5EF-F99347F5C7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83868B-EF6A-8112-35B7-3DF08241CC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F80D1-1E43-2078-6CB3-C022FA85C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BE2B5-4FA4-894F-5BF5-05A907E5A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20F3C-76B1-DC09-583D-C78B4B8A7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84986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82146F-A66C-ACD9-ED15-08530EC0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D40A7-9F8E-4A9C-3D6D-19118119A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F70F7-F707-30E0-7341-5BE774050E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2EB659-BFCB-CB4E-A20F-B589583A27F8}" type="datetimeFigureOut">
              <a:rPr lang="en-KE" smtClean="0"/>
              <a:t>25/05/2025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43F43-C1D9-DB80-50BB-DA1F4E99F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0B8BD-95A2-D4CD-BAB8-AC9CEB5568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C08A91-A43F-B544-9501-C42C1EE3AE11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8277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>
          <a:extLst>
            <a:ext uri="{FF2B5EF4-FFF2-40B4-BE49-F238E27FC236}">
              <a16:creationId xmlns:a16="http://schemas.microsoft.com/office/drawing/2014/main" id="{B5CF7B9B-4FCE-9254-D8CC-C3D32FD36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2f51727eff6_0_26">
            <a:extLst>
              <a:ext uri="{FF2B5EF4-FFF2-40B4-BE49-F238E27FC236}">
                <a16:creationId xmlns:a16="http://schemas.microsoft.com/office/drawing/2014/main" id="{ACC0E606-B745-13BA-2130-B3BC800F09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7456" y="1143000"/>
            <a:ext cx="11517087" cy="2206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PRESENTATION TO THE DEPARTMENTAL </a:t>
            </a:r>
            <a:r>
              <a:rPr lang="en-US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COMMITTEE ON FINANCE AND NATIONAL PLANNING</a:t>
            </a:r>
            <a:endParaRPr lang="en-US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544398-4D03-2B1C-52F6-05B63427D876}"/>
              </a:ext>
            </a:extLst>
          </p:cNvPr>
          <p:cNvSpPr txBox="1"/>
          <p:nvPr/>
        </p:nvSpPr>
        <p:spPr>
          <a:xfrm>
            <a:off x="195943" y="5486791"/>
            <a:ext cx="68797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Aptos Display"/>
              </a:rPr>
              <a:t>22 May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B7629A-47EC-143A-B8DF-79A4BD3C3E30}"/>
              </a:ext>
            </a:extLst>
          </p:cNvPr>
          <p:cNvSpPr txBox="1"/>
          <p:nvPr/>
        </p:nvSpPr>
        <p:spPr>
          <a:xfrm>
            <a:off x="2307771" y="3520349"/>
            <a:ext cx="56732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G" dirty="0">
                <a:solidFill>
                  <a:schemeClr val="bg1"/>
                </a:solidFill>
              </a:rPr>
              <a:t>                                  </a:t>
            </a:r>
            <a:r>
              <a:rPr lang="en-NG" sz="2800" dirty="0">
                <a:solidFill>
                  <a:schemeClr val="bg1"/>
                </a:solidFill>
              </a:rPr>
              <a:t>            </a:t>
            </a:r>
            <a:r>
              <a:rPr lang="en-NG" sz="3200" dirty="0">
                <a:solidFill>
                  <a:schemeClr val="bg1"/>
                </a:solidFill>
              </a:rPr>
              <a:t>By</a:t>
            </a:r>
          </a:p>
          <a:p>
            <a:endParaRPr lang="en-NG" sz="3200" dirty="0">
              <a:solidFill>
                <a:schemeClr val="bg1"/>
              </a:solidFill>
            </a:endParaRPr>
          </a:p>
          <a:p>
            <a:r>
              <a:rPr lang="en-NG" sz="3200" dirty="0">
                <a:solidFill>
                  <a:schemeClr val="bg1"/>
                </a:solidFill>
              </a:rPr>
              <a:t>          </a:t>
            </a:r>
            <a:r>
              <a:rPr lang="en-US" sz="3200" dirty="0">
                <a:solidFill>
                  <a:schemeClr val="bg1"/>
                </a:solidFill>
              </a:rPr>
              <a:t>Yellow Card Kenya Limited</a:t>
            </a:r>
            <a:endParaRPr lang="en-NG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53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FD5A4-8B9E-7F5C-BC63-519DBE54D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2592" y="2123408"/>
            <a:ext cx="5650500" cy="819900"/>
          </a:xfrm>
        </p:spPr>
        <p:txBody>
          <a:bodyPr/>
          <a:lstStyle/>
          <a:p>
            <a:r>
              <a:rPr lang="en-GB" sz="6000"/>
              <a:t>Questions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11E256-748D-5118-F754-7EDB823A5C02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G" b="0">
                <a:effectLst/>
              </a:rPr>
              <a:t> </a:t>
            </a:r>
            <a:endParaRPr lang="en-NG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77C21EA3-8E03-BF64-AD0A-45057BD1F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63" y="18224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852001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>
          <a:extLst>
            <a:ext uri="{FF2B5EF4-FFF2-40B4-BE49-F238E27FC236}">
              <a16:creationId xmlns:a16="http://schemas.microsoft.com/office/drawing/2014/main" id="{240657BC-A3D4-4E3E-503E-29626438C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g2f6f2872c1f_1_126">
            <a:extLst>
              <a:ext uri="{FF2B5EF4-FFF2-40B4-BE49-F238E27FC236}">
                <a16:creationId xmlns:a16="http://schemas.microsoft.com/office/drawing/2014/main" id="{BBF3769D-6328-AD6E-4D13-B10162E20CE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77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g2f6f2872c1f_1_126">
            <a:extLst>
              <a:ext uri="{FF2B5EF4-FFF2-40B4-BE49-F238E27FC236}">
                <a16:creationId xmlns:a16="http://schemas.microsoft.com/office/drawing/2014/main" id="{A9A81CCC-91BB-C915-5319-B3756E4BEF0D}"/>
              </a:ext>
            </a:extLst>
          </p:cNvPr>
          <p:cNvSpPr/>
          <p:nvPr/>
        </p:nvSpPr>
        <p:spPr>
          <a:xfrm>
            <a:off x="753825" y="498650"/>
            <a:ext cx="10804800" cy="6127500"/>
          </a:xfrm>
          <a:prstGeom prst="roundRect">
            <a:avLst>
              <a:gd name="adj" fmla="val 6165"/>
            </a:avLst>
          </a:prstGeom>
          <a:solidFill>
            <a:srgbClr val="FFFFFF"/>
          </a:solidFill>
          <a:ln>
            <a:noFill/>
          </a:ln>
          <a:effectLst>
            <a:outerShdw blurRad="96094" dist="52654" dir="5400000" algn="bl" rotWithShape="0">
              <a:srgbClr val="000000">
                <a:alpha val="57647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2f6f2872c1f_1_126">
            <a:extLst>
              <a:ext uri="{FF2B5EF4-FFF2-40B4-BE49-F238E27FC236}">
                <a16:creationId xmlns:a16="http://schemas.microsoft.com/office/drawing/2014/main" id="{9C256C68-A46C-943E-A1FF-FF7BC68C957D}"/>
              </a:ext>
            </a:extLst>
          </p:cNvPr>
          <p:cNvSpPr/>
          <p:nvPr/>
        </p:nvSpPr>
        <p:spPr>
          <a:xfrm rot="929">
            <a:off x="1180802" y="1531648"/>
            <a:ext cx="9988800" cy="5013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270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75000"/>
            </a:pPr>
            <a:endParaRPr lang="en-US" sz="16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Jost Medium"/>
              <a:cs typeface="Arial" panose="020B0604020202020204" pitchFamily="34" charset="0"/>
              <a:sym typeface="Jost Medium"/>
            </a:endParaRPr>
          </a:p>
          <a:p>
            <a:pPr marL="127000" algn="just">
              <a:buClr>
                <a:srgbClr val="000000"/>
              </a:buClr>
              <a:buSzPct val="175000"/>
            </a:pPr>
            <a:r>
              <a:rPr lang="en-US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Digital Asset Tax</a:t>
            </a:r>
            <a:r>
              <a:rPr lang="en-US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(DAT) of </a:t>
            </a:r>
            <a:r>
              <a:rPr lang="en-US" sz="2400" kern="1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3%</a:t>
            </a:r>
            <a:r>
              <a:rPr lang="en-US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 </a:t>
            </a:r>
            <a:r>
              <a:rPr lang="en-US" sz="2400" b="1" kern="1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payable on income </a:t>
            </a:r>
            <a:r>
              <a:rPr lang="en-US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derived from the transfer or exchange of digital assets. The income derived from transfer or exchange of a digital asset that is subject to tax is the </a:t>
            </a:r>
            <a:r>
              <a:rPr lang="en-US" sz="2400" b="1" kern="1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gross fair market value consideration received or receivable at the point of exchange or transfer of a digital asset</a:t>
            </a:r>
            <a:r>
              <a:rPr lang="en-US" sz="1600" b="1" kern="100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2400" b="1" kern="1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Clause 28 page 344 replaced 3% with 1.5% under the Third Schedule to the Income Tax Act Under Head B. Paragraph 13</a:t>
            </a:r>
            <a:endParaRPr lang="en-US" sz="2400" b="1" kern="100" dirty="0"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7000">
              <a:lnSpc>
                <a:spcPct val="115000"/>
              </a:lnSpc>
              <a:buClr>
                <a:srgbClr val="000000"/>
              </a:buClr>
              <a:buSzPct val="175000"/>
            </a:pPr>
            <a:endParaRPr lang="en-KE" sz="1600" b="1" kern="1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0" dirty="0">
                <a:latin typeface="Arial" panose="020B0604020202020204" pitchFamily="34" charset="0"/>
                <a:cs typeface="Arial" panose="020B0604020202020204" pitchFamily="34" charset="0"/>
              </a:rPr>
              <a:t>Basis of tax as defined by the Act is Income derived from DAT. However, collection  of DAT is on Gross fair Market value of the digital asset.</a:t>
            </a:r>
          </a:p>
          <a:p>
            <a:pPr lvl="1"/>
            <a:endParaRPr lang="en-US" sz="2400" dirty="0"/>
          </a:p>
          <a:p>
            <a:pPr marL="412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endParaRPr lang="en-KE" sz="16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Jost Medium"/>
              <a:cs typeface="Arial" panose="020B0604020202020204" pitchFamily="34" charset="0"/>
              <a:sym typeface="Jost Medium"/>
            </a:endParaRPr>
          </a:p>
        </p:txBody>
      </p:sp>
      <p:sp>
        <p:nvSpPr>
          <p:cNvPr id="520" name="Google Shape;520;g2f6f2872c1f_1_126">
            <a:extLst>
              <a:ext uri="{FF2B5EF4-FFF2-40B4-BE49-F238E27FC236}">
                <a16:creationId xmlns:a16="http://schemas.microsoft.com/office/drawing/2014/main" id="{5D736FCE-9D45-D05F-0C7A-E12C52E654E4}"/>
              </a:ext>
            </a:extLst>
          </p:cNvPr>
          <p:cNvSpPr/>
          <p:nvPr/>
        </p:nvSpPr>
        <p:spPr>
          <a:xfrm rot="1099">
            <a:off x="1278470" y="754052"/>
            <a:ext cx="9137391" cy="776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23437"/>
              </a:lnSpc>
              <a:buClr>
                <a:schemeClr val="dk1"/>
              </a:buClr>
              <a:buSzPts val="3200"/>
            </a:pPr>
            <a:r>
              <a:rPr lang="en-GB" sz="3200" b="1" dirty="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Proposed Amendment</a:t>
            </a:r>
            <a:endParaRPr lang="en-GB" sz="3200" b="1" i="0" u="none" strike="noStrike" cap="none" dirty="0">
              <a:solidFill>
                <a:schemeClr val="dk1"/>
              </a:solidFill>
              <a:latin typeface="Jost"/>
              <a:ea typeface="Jost"/>
              <a:cs typeface="Jost"/>
              <a:sym typeface="Jost"/>
            </a:endParaRPr>
          </a:p>
        </p:txBody>
      </p:sp>
    </p:spTree>
    <p:extLst>
      <p:ext uri="{BB962C8B-B14F-4D97-AF65-F5344CB8AC3E}">
        <p14:creationId xmlns:p14="http://schemas.microsoft.com/office/powerpoint/2010/main" val="4075885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>
          <a:extLst>
            <a:ext uri="{FF2B5EF4-FFF2-40B4-BE49-F238E27FC236}">
              <a16:creationId xmlns:a16="http://schemas.microsoft.com/office/drawing/2014/main" id="{FCCA7F06-F533-6396-0806-3ED89A353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g2f6f2872c1f_1_126">
            <a:extLst>
              <a:ext uri="{FF2B5EF4-FFF2-40B4-BE49-F238E27FC236}">
                <a16:creationId xmlns:a16="http://schemas.microsoft.com/office/drawing/2014/main" id="{6F5E8ED6-D318-AE3F-5777-F4595D791F9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77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g2f6f2872c1f_1_126">
            <a:extLst>
              <a:ext uri="{FF2B5EF4-FFF2-40B4-BE49-F238E27FC236}">
                <a16:creationId xmlns:a16="http://schemas.microsoft.com/office/drawing/2014/main" id="{993FBD05-C1D4-3509-AD13-FEE65529840D}"/>
              </a:ext>
            </a:extLst>
          </p:cNvPr>
          <p:cNvSpPr/>
          <p:nvPr/>
        </p:nvSpPr>
        <p:spPr>
          <a:xfrm>
            <a:off x="753825" y="498650"/>
            <a:ext cx="10804800" cy="6127500"/>
          </a:xfrm>
          <a:prstGeom prst="roundRect">
            <a:avLst>
              <a:gd name="adj" fmla="val 6165"/>
            </a:avLst>
          </a:prstGeom>
          <a:solidFill>
            <a:srgbClr val="FFFFFF"/>
          </a:solidFill>
          <a:ln>
            <a:noFill/>
          </a:ln>
          <a:effectLst>
            <a:outerShdw blurRad="96094" dist="52654" dir="5400000" algn="bl" rotWithShape="0">
              <a:srgbClr val="000000">
                <a:alpha val="57647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2f6f2872c1f_1_126">
            <a:extLst>
              <a:ext uri="{FF2B5EF4-FFF2-40B4-BE49-F238E27FC236}">
                <a16:creationId xmlns:a16="http://schemas.microsoft.com/office/drawing/2014/main" id="{BF6D2E1B-3441-3873-D0FE-2AE4F80B95A1}"/>
              </a:ext>
            </a:extLst>
          </p:cNvPr>
          <p:cNvSpPr/>
          <p:nvPr/>
        </p:nvSpPr>
        <p:spPr>
          <a:xfrm rot="929">
            <a:off x="1180831" y="1397001"/>
            <a:ext cx="9988800" cy="506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1"/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7000"/>
              </a:lnSpc>
              <a:buFont typeface="+mj-lt"/>
              <a:buAutoNum type="arabicPeriod"/>
            </a:pP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tax is higher than Turnover of Digital Asset Company.  Yellow Card already pays Corporate Income Tax, Deduct and remits PAYE on salaries of its employees in Kenya</a:t>
            </a:r>
          </a:p>
          <a:p>
            <a:pPr marL="457200" indent="-457200" algn="just">
              <a:lnSpc>
                <a:spcPct val="107000"/>
              </a:lnSpc>
              <a:buFont typeface="+mj-lt"/>
              <a:buAutoNum type="arabicPeriod"/>
            </a:pP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is no clear definition of the tax point or what constitute </a:t>
            </a:r>
            <a:r>
              <a:rPr lang="en-US" sz="2000" b="1" kern="1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‘transfer’</a:t>
            </a:r>
          </a:p>
          <a:p>
            <a:pPr algn="just">
              <a:lnSpc>
                <a:spcPct val="107000"/>
              </a:lnSpc>
            </a:pPr>
            <a:endParaRPr lang="en-US" sz="2200" b="1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en-US" sz="22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 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Multiple Taxation of capital/ Investment at different stages as follows:</a:t>
            </a:r>
          </a:p>
          <a:p>
            <a:pPr marL="1200150" lvl="2" indent="-285750" algn="just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en-US" sz="2000" b="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Transfer Fiat via mobile money or bank to the VASP</a:t>
            </a:r>
          </a:p>
          <a:p>
            <a:pPr marL="1200150" lvl="2" indent="-285750" algn="just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en-US" sz="2000" b="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Buy a stable coin- for instance USDT, </a:t>
            </a:r>
          </a:p>
          <a:p>
            <a:pPr marL="1200150" lvl="2" indent="-285750" algn="just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en-US" sz="2000" b="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Convert the Stable Coin (Buy) to the desired coin </a:t>
            </a:r>
            <a:r>
              <a:rPr lang="en-US" sz="2000" b="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</a:t>
            </a:r>
            <a:r>
              <a:rPr lang="en-US" sz="2000" b="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Convert USDT to Bitcoin.</a:t>
            </a:r>
          </a:p>
          <a:p>
            <a:pPr marL="1200150" lvl="2" indent="-285750" algn="just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en-US" sz="2000" b="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sale process is applied when selling the digital asset</a:t>
            </a:r>
            <a:r>
              <a:rPr lang="en-US" sz="20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07000"/>
              </a:lnSpc>
            </a:pP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Effective tax on Digital Asset transactions would be unnecessary high</a:t>
            </a:r>
          </a:p>
          <a:p>
            <a:pPr algn="just">
              <a:lnSpc>
                <a:spcPct val="107000"/>
              </a:lnSpc>
            </a:pPr>
            <a:endParaRPr lang="en-US" sz="2000" b="1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Deduction &amp; remittance five days from date of transfer would require filing of returns every day.</a:t>
            </a:r>
          </a:p>
          <a:p>
            <a:pPr algn="just">
              <a:lnSpc>
                <a:spcPct val="107000"/>
              </a:lnSpc>
            </a:pPr>
            <a:endParaRPr lang="en-US" sz="2200" b="1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 algn="just">
              <a:lnSpc>
                <a:spcPct val="107000"/>
              </a:lnSpc>
            </a:pPr>
            <a:endParaRPr lang="en-KE" sz="2200" b="0" kern="100" dirty="0">
              <a:solidFill>
                <a:srgbClr val="FFFFFF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KE" sz="1600" b="1" kern="1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12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endParaRPr lang="en-KE" sz="16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Jost Medium"/>
              <a:cs typeface="Arial" panose="020B0604020202020204" pitchFamily="34" charset="0"/>
              <a:sym typeface="Jost Medium"/>
            </a:endParaRPr>
          </a:p>
        </p:txBody>
      </p:sp>
      <p:sp>
        <p:nvSpPr>
          <p:cNvPr id="520" name="Google Shape;520;g2f6f2872c1f_1_126">
            <a:extLst>
              <a:ext uri="{FF2B5EF4-FFF2-40B4-BE49-F238E27FC236}">
                <a16:creationId xmlns:a16="http://schemas.microsoft.com/office/drawing/2014/main" id="{0C29E3A3-47F6-C563-3574-7505AF265BAD}"/>
              </a:ext>
            </a:extLst>
          </p:cNvPr>
          <p:cNvSpPr/>
          <p:nvPr/>
        </p:nvSpPr>
        <p:spPr>
          <a:xfrm rot="1099">
            <a:off x="1253096" y="754047"/>
            <a:ext cx="9162766" cy="776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23437"/>
              </a:lnSpc>
              <a:buClr>
                <a:schemeClr val="dk1"/>
              </a:buClr>
              <a:buSzPts val="3200"/>
            </a:pPr>
            <a:r>
              <a:rPr lang="en-GB" sz="3200" b="1" dirty="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Challenges</a:t>
            </a:r>
            <a:r>
              <a:rPr lang="en-GB" sz="3200" b="1" i="0" u="none" strike="noStrike" cap="none" dirty="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 of Digital Asset Tax</a:t>
            </a:r>
          </a:p>
        </p:txBody>
      </p:sp>
    </p:spTree>
    <p:extLst>
      <p:ext uri="{BB962C8B-B14F-4D97-AF65-F5344CB8AC3E}">
        <p14:creationId xmlns:p14="http://schemas.microsoft.com/office/powerpoint/2010/main" val="1126652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316d35da842_0_140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</a:pPr>
            <a:endParaRPr/>
          </a:p>
        </p:txBody>
      </p:sp>
      <p:sp>
        <p:nvSpPr>
          <p:cNvPr id="526" name="Google Shape;526;g316d35da842_0_140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</a:pPr>
            <a:endParaRPr/>
          </a:p>
        </p:txBody>
      </p:sp>
      <p:pic>
        <p:nvPicPr>
          <p:cNvPr id="527" name="Google Shape;527;g316d35da842_0_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3" y="3669"/>
            <a:ext cx="12192005" cy="6490590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g316d35da842_0_140"/>
          <p:cNvSpPr txBox="1">
            <a:spLocks noGrp="1"/>
          </p:cNvSpPr>
          <p:nvPr>
            <p:ph type="title" idx="4294967295"/>
          </p:nvPr>
        </p:nvSpPr>
        <p:spPr>
          <a:xfrm>
            <a:off x="186425" y="-8"/>
            <a:ext cx="11360700" cy="536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endParaRPr sz="2800" b="1" dirty="0">
              <a:latin typeface="Jost"/>
              <a:ea typeface="Jost"/>
              <a:cs typeface="Jost"/>
              <a:sym typeface="Jost"/>
            </a:endParaRPr>
          </a:p>
        </p:txBody>
      </p:sp>
      <p:sp>
        <p:nvSpPr>
          <p:cNvPr id="529" name="Google Shape;529;g316d35da842_0_140"/>
          <p:cNvSpPr txBox="1"/>
          <p:nvPr/>
        </p:nvSpPr>
        <p:spPr>
          <a:xfrm>
            <a:off x="6290733" y="536746"/>
            <a:ext cx="5615344" cy="564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600" b="1" i="0" u="none" strike="noStrike" cap="none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Virtual Asset Exchanges are involved in sale and purchase of digital assets.  </a:t>
            </a:r>
            <a:endParaRPr lang="en-US" sz="1600" b="1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lang="en-US" sz="1600" b="1" i="0" u="none" strike="noStrike" cap="none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</a:pPr>
            <a:r>
              <a:rPr lang="en-US" sz="1600" b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Data pulled from the financials statements of some members show that: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buClr>
                <a:srgbClr val="000000"/>
              </a:buClr>
              <a:buSzPts val="105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3% or 1.5% DAT on volume is more than the Revenue (Turnover) of the Exchanges as can be seen from the analysis.</a:t>
            </a:r>
          </a:p>
          <a:p>
            <a:pPr marL="171450" indent="-171450">
              <a:buClr>
                <a:srgbClr val="000000"/>
              </a:buClr>
              <a:buSzPts val="105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VASPs already paying Corporate Income Tax and complying with PAYE obligations.  DAT will be additional tax to Corporate income tax</a:t>
            </a:r>
          </a:p>
          <a:p>
            <a:pPr>
              <a:buClr>
                <a:srgbClr val="000000"/>
              </a:buClr>
              <a:buSzPts val="1050"/>
            </a:pPr>
            <a:endParaRPr lang="en-US" sz="1600" b="1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buClr>
                <a:srgbClr val="000000"/>
              </a:buClr>
              <a:buSzPts val="105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Revenue as a percentage of trading volume is 0.64% and 0.81% for years 2022 and 2023 respectively.</a:t>
            </a:r>
          </a:p>
          <a:p>
            <a:pPr marL="171450" indent="-171450">
              <a:buClr>
                <a:srgbClr val="000000"/>
              </a:buClr>
              <a:buSzPts val="1050"/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buClr>
                <a:srgbClr val="000000"/>
              </a:buClr>
              <a:buSzPts val="105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1.5% DAT as proposed will impact the VASP cash flows and their ability to meet their obligations such as salaries and other business expenses.</a:t>
            </a:r>
          </a:p>
          <a:p>
            <a:pPr>
              <a:buClr>
                <a:srgbClr val="000000"/>
              </a:buClr>
              <a:buSzPts val="1050"/>
            </a:pPr>
            <a:endParaRPr lang="en-US" sz="1600" b="1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buClr>
                <a:srgbClr val="000000"/>
              </a:buClr>
              <a:buSzPts val="105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The exchanges will be out of cash as tax paid is several times higher than revenue.</a:t>
            </a:r>
          </a:p>
        </p:txBody>
      </p:sp>
      <p:sp>
        <p:nvSpPr>
          <p:cNvPr id="531" name="Google Shape;531;g316d35da842_0_140"/>
          <p:cNvSpPr txBox="1"/>
          <p:nvPr/>
        </p:nvSpPr>
        <p:spPr>
          <a:xfrm>
            <a:off x="285824" y="6050463"/>
            <a:ext cx="6575961" cy="27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This analysis uses 31</a:t>
            </a:r>
            <a:r>
              <a:rPr lang="en-GB" sz="1200" b="0" i="0" u="none" strike="noStrike" cap="none" baseline="30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GB" sz="12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January 2025 USDT/KES rate of 1:131.58 to model the impact of the DAT.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29A6D4-97F8-491B-2CCC-AA34F03C95C4}"/>
              </a:ext>
            </a:extLst>
          </p:cNvPr>
          <p:cNvSpPr/>
          <p:nvPr/>
        </p:nvSpPr>
        <p:spPr>
          <a:xfrm>
            <a:off x="161183" y="0"/>
            <a:ext cx="11360700" cy="4487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>
                <a:latin typeface="Jost"/>
                <a:ea typeface="Jost"/>
                <a:cs typeface="Jost"/>
                <a:sym typeface="Jost"/>
              </a:rPr>
              <a:t>Impact of DAT to Businesses/ Exchange members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9E60FBA-38CC-735B-4586-561226F4E0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540627"/>
              </p:ext>
            </p:extLst>
          </p:nvPr>
        </p:nvGraphicFramePr>
        <p:xfrm>
          <a:off x="1" y="600991"/>
          <a:ext cx="6290732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8056">
                  <a:extLst>
                    <a:ext uri="{9D8B030D-6E8A-4147-A177-3AD203B41FA5}">
                      <a16:colId xmlns:a16="http://schemas.microsoft.com/office/drawing/2014/main" val="155329451"/>
                    </a:ext>
                  </a:extLst>
                </a:gridCol>
                <a:gridCol w="1819819">
                  <a:extLst>
                    <a:ext uri="{9D8B030D-6E8A-4147-A177-3AD203B41FA5}">
                      <a16:colId xmlns:a16="http://schemas.microsoft.com/office/drawing/2014/main" val="3342409589"/>
                    </a:ext>
                  </a:extLst>
                </a:gridCol>
                <a:gridCol w="2302857">
                  <a:extLst>
                    <a:ext uri="{9D8B030D-6E8A-4147-A177-3AD203B41FA5}">
                      <a16:colId xmlns:a16="http://schemas.microsoft.com/office/drawing/2014/main" val="24386439"/>
                    </a:ext>
                  </a:extLst>
                </a:gridCol>
              </a:tblGrid>
              <a:tr h="382935">
                <a:tc>
                  <a:txBody>
                    <a:bodyPr/>
                    <a:lstStyle/>
                    <a:p>
                      <a:r>
                        <a:rPr lang="en-NG" dirty="0"/>
                        <a:t>Key Business 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701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dirty="0"/>
                        <a:t>Ksh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dirty="0"/>
                        <a:t>Ksh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138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G" b="1" dirty="0"/>
                        <a:t>Trading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b="1" dirty="0"/>
                        <a:t>8,693,706,095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b="1" dirty="0"/>
                        <a:t>2,794,083,156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621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3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G" b="1" dirty="0">
                          <a:solidFill>
                            <a:srgbClr val="FF0000"/>
                          </a:solidFill>
                        </a:rPr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b="1" dirty="0">
                          <a:solidFill>
                            <a:srgbClr val="FF0000"/>
                          </a:solidFill>
                        </a:rPr>
                        <a:t>70,378,851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b="1" dirty="0">
                          <a:solidFill>
                            <a:srgbClr val="FF0000"/>
                          </a:solidFill>
                        </a:rPr>
                        <a:t>17,890,131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33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931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G" dirty="0"/>
                        <a:t>Revenue as % of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dirty="0"/>
                        <a:t>0.81%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dirty="0"/>
                        <a:t>0.64%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106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405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G" dirty="0"/>
                        <a:t>DAT @ 3% of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dirty="0"/>
                        <a:t>260,811,182.85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dirty="0"/>
                        <a:t>83,822,494.68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66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380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G" b="1" dirty="0"/>
                        <a:t>DAT @ 1.5% of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b="1" dirty="0"/>
                        <a:t>130,405,591.43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G" b="1" dirty="0"/>
                        <a:t>41,911,247.34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039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NG" sz="1100" dirty="0">
                          <a:solidFill>
                            <a:srgbClr val="FF0000"/>
                          </a:solidFill>
                        </a:rPr>
                        <a:t>ource: draft financial of some VASP companies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007410"/>
                  </a:ext>
                </a:extLst>
              </a:tr>
            </a:tbl>
          </a:graphicData>
        </a:graphic>
      </p:graphicFrame>
      <p:pic>
        <p:nvPicPr>
          <p:cNvPr id="6" name="Google Shape;527;g316d35da842_0_140">
            <a:extLst>
              <a:ext uri="{FF2B5EF4-FFF2-40B4-BE49-F238E27FC236}">
                <a16:creationId xmlns:a16="http://schemas.microsoft.com/office/drawing/2014/main" id="{C86BBB48-AAF5-35B7-FB0D-54CD0B15C67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78302" y="7002107"/>
            <a:ext cx="12192005" cy="1413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>
          <a:extLst>
            <a:ext uri="{FF2B5EF4-FFF2-40B4-BE49-F238E27FC236}">
              <a16:creationId xmlns:a16="http://schemas.microsoft.com/office/drawing/2014/main" id="{901EBE91-AD55-67DD-895F-8D6731EA6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g2f6f2872c1f_1_126">
            <a:extLst>
              <a:ext uri="{FF2B5EF4-FFF2-40B4-BE49-F238E27FC236}">
                <a16:creationId xmlns:a16="http://schemas.microsoft.com/office/drawing/2014/main" id="{093FFCF5-EA4E-5F60-A1CE-CA42A3F0C04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77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g2f6f2872c1f_1_126">
            <a:extLst>
              <a:ext uri="{FF2B5EF4-FFF2-40B4-BE49-F238E27FC236}">
                <a16:creationId xmlns:a16="http://schemas.microsoft.com/office/drawing/2014/main" id="{041A3555-CCDC-3E0F-A136-5774423E5192}"/>
              </a:ext>
            </a:extLst>
          </p:cNvPr>
          <p:cNvSpPr/>
          <p:nvPr/>
        </p:nvSpPr>
        <p:spPr>
          <a:xfrm>
            <a:off x="753825" y="498650"/>
            <a:ext cx="10804800" cy="6127500"/>
          </a:xfrm>
          <a:prstGeom prst="roundRect">
            <a:avLst>
              <a:gd name="adj" fmla="val 6165"/>
            </a:avLst>
          </a:prstGeom>
          <a:solidFill>
            <a:srgbClr val="FFFFFF"/>
          </a:solidFill>
          <a:ln>
            <a:noFill/>
          </a:ln>
          <a:effectLst>
            <a:outerShdw blurRad="96094" dist="52654" dir="5400000" algn="bl" rotWithShape="0">
              <a:srgbClr val="000000">
                <a:alpha val="57647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2f6f2872c1f_1_126">
            <a:extLst>
              <a:ext uri="{FF2B5EF4-FFF2-40B4-BE49-F238E27FC236}">
                <a16:creationId xmlns:a16="http://schemas.microsoft.com/office/drawing/2014/main" id="{D2D5A153-F9CA-5B82-3503-DC820150C68F}"/>
              </a:ext>
            </a:extLst>
          </p:cNvPr>
          <p:cNvSpPr/>
          <p:nvPr/>
        </p:nvSpPr>
        <p:spPr>
          <a:xfrm rot="929">
            <a:off x="1180861" y="1531647"/>
            <a:ext cx="9988800" cy="4573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1"/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</a:pPr>
            <a:r>
              <a:rPr lang="en-US" sz="2200" b="0" kern="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Asset tokenization.</a:t>
            </a:r>
            <a:endParaRPr lang="en-KE" sz="2200" b="0" kern="100" dirty="0">
              <a:solidFill>
                <a:srgbClr val="FFFFFF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KE" sz="1600" b="1" kern="1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12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endParaRPr lang="en-KE" sz="16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Jost Medium"/>
              <a:cs typeface="Arial" panose="020B0604020202020204" pitchFamily="34" charset="0"/>
              <a:sym typeface="Jost Medium"/>
            </a:endParaRPr>
          </a:p>
        </p:txBody>
      </p:sp>
      <p:sp>
        <p:nvSpPr>
          <p:cNvPr id="520" name="Google Shape;520;g2f6f2872c1f_1_126">
            <a:extLst>
              <a:ext uri="{FF2B5EF4-FFF2-40B4-BE49-F238E27FC236}">
                <a16:creationId xmlns:a16="http://schemas.microsoft.com/office/drawing/2014/main" id="{7DB268F6-7609-B299-DB93-DA816B0786B3}"/>
              </a:ext>
            </a:extLst>
          </p:cNvPr>
          <p:cNvSpPr/>
          <p:nvPr/>
        </p:nvSpPr>
        <p:spPr>
          <a:xfrm rot="1099">
            <a:off x="1934726" y="754156"/>
            <a:ext cx="8481135" cy="776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23437"/>
              </a:lnSpc>
              <a:buClr>
                <a:schemeClr val="dk1"/>
              </a:buClr>
              <a:buSzPts val="3200"/>
            </a:pPr>
            <a:r>
              <a:rPr lang="en-GB" sz="3200" b="1" i="0" u="none" strike="noStrike" cap="none" dirty="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Asset depletion impact ill</a:t>
            </a:r>
            <a:r>
              <a:rPr lang="en-GB" sz="3200" b="1" dirty="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ustration</a:t>
            </a:r>
            <a:endParaRPr lang="en-GB" sz="3200" b="1" i="0" u="none" strike="noStrike" cap="none" dirty="0">
              <a:solidFill>
                <a:schemeClr val="dk1"/>
              </a:solidFill>
              <a:latin typeface="Jost"/>
              <a:ea typeface="Jost"/>
              <a:cs typeface="Jost"/>
              <a:sym typeface="Jos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DD6563E-A606-8FB0-ABDA-EA4BD81E7F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701449"/>
              </p:ext>
            </p:extLst>
          </p:nvPr>
        </p:nvGraphicFramePr>
        <p:xfrm>
          <a:off x="1480457" y="1568913"/>
          <a:ext cx="8481383" cy="4592507"/>
        </p:xfrm>
        <a:graphic>
          <a:graphicData uri="http://schemas.openxmlformats.org/drawingml/2006/table">
            <a:tbl>
              <a:tblPr/>
              <a:tblGrid>
                <a:gridCol w="5593270">
                  <a:extLst>
                    <a:ext uri="{9D8B030D-6E8A-4147-A177-3AD203B41FA5}">
                      <a16:colId xmlns:a16="http://schemas.microsoft.com/office/drawing/2014/main" val="3230939197"/>
                    </a:ext>
                  </a:extLst>
                </a:gridCol>
                <a:gridCol w="1542070">
                  <a:extLst>
                    <a:ext uri="{9D8B030D-6E8A-4147-A177-3AD203B41FA5}">
                      <a16:colId xmlns:a16="http://schemas.microsoft.com/office/drawing/2014/main" val="2883659460"/>
                    </a:ext>
                  </a:extLst>
                </a:gridCol>
                <a:gridCol w="1346043">
                  <a:extLst>
                    <a:ext uri="{9D8B030D-6E8A-4147-A177-3AD203B41FA5}">
                      <a16:colId xmlns:a16="http://schemas.microsoft.com/office/drawing/2014/main" val="2063424393"/>
                    </a:ext>
                  </a:extLst>
                </a:gridCol>
              </a:tblGrid>
              <a:tr h="385205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Description </a:t>
                      </a:r>
                      <a:r>
                        <a:rPr lang="en-GB" sz="900" b="0" i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85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Amount - KES</a:t>
                      </a:r>
                      <a:r>
                        <a:rPr lang="en-GB" sz="900" b="0" i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85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Amount -USDT</a:t>
                      </a:r>
                      <a:r>
                        <a:rPr lang="en-GB" sz="900" b="0" i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8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288235"/>
                  </a:ext>
                </a:extLst>
              </a:tr>
              <a:tr h="228162">
                <a:tc gridSpan="3"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First limb of the transaction – Purchase of crypto assets by client A</a:t>
                      </a: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60148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US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Customer A purchases crypto assets for KES 10,000  </a:t>
                      </a:r>
                      <a:endParaRPr lang="en-US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10,000.00 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032162"/>
                  </a:ext>
                </a:extLst>
              </a:tr>
              <a:tr h="54236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US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Yellow Card charges a 0.5% fee for the transactions (Conversion of KES to crypto asset- for instance USDT, an example of a stable coin) </a:t>
                      </a:r>
                      <a:endParaRPr lang="en-US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(50.00)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33893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Balance of KES available for conversion 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9,950.00</a:t>
                      </a: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4641177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Conversion from KES to USDT assuming a conversion rate of 145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68.62 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4644752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Digital Assets Tax @ 1.5%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(1.03)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020853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USDT sent to client A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67.59</a:t>
                      </a: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437114"/>
                  </a:ext>
                </a:extLst>
              </a:tr>
              <a:tr h="228162">
                <a:tc gridSpan="3"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Second limb of the transaction - Transfer of crypto assets from client A to B </a:t>
                      </a: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703172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Customer A offloads/sells the crypto assets to customer B 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67.59 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965975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Digital Assets Tax @ 1.5%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(1.01)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07088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Crypto assets received by customer B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66.58 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291756"/>
                  </a:ext>
                </a:extLst>
              </a:tr>
              <a:tr h="228162">
                <a:tc gridSpan="3"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Percentage of DAT collected as a function of capital</a:t>
                      </a: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409459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Initial capital investment of KES 10,000 in USDT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68.97 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983536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US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Total DAT paid….. </a:t>
                      </a:r>
                      <a:r>
                        <a:rPr lang="en-US" sz="900" b="0" i="0">
                          <a:solidFill>
                            <a:srgbClr val="980000"/>
                          </a:solidFill>
                          <a:effectLst/>
                          <a:latin typeface="Century Gothic" panose="020B0502020202020204" pitchFamily="34" charset="0"/>
                        </a:rPr>
                        <a:t>(X) </a:t>
                      </a:r>
                      <a:endParaRPr lang="en-US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(2.04)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8805665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Percentage capital erosion (2.04/68.97)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2.966%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4140893"/>
                  </a:ext>
                </a:extLst>
              </a:tr>
              <a:tr h="228274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0" i="0">
                          <a:solidFill>
                            <a:srgbClr val="980000"/>
                          </a:solidFill>
                          <a:effectLst/>
                          <a:latin typeface="Century Gothic" panose="020B0502020202020204" pitchFamily="34" charset="0"/>
                        </a:rPr>
                        <a:t>Percentage of DAT as a function of revenue… (X/Y)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>
                          <a:solidFill>
                            <a:srgbClr val="980000"/>
                          </a:solidFill>
                          <a:effectLst/>
                          <a:latin typeface="Century Gothic" panose="020B0502020202020204" pitchFamily="34" charset="0"/>
                        </a:rPr>
                        <a:t>(2.04*145/50)</a:t>
                      </a:r>
                      <a:r>
                        <a:rPr lang="en-GB" sz="900" b="0" i="0">
                          <a:solidFill>
                            <a:srgbClr val="98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80"/>
                        </a:lnSpc>
                        <a:buNone/>
                      </a:pPr>
                      <a:r>
                        <a:rPr lang="en-GB" sz="900" b="1" i="0" dirty="0">
                          <a:solidFill>
                            <a:srgbClr val="980000"/>
                          </a:solidFill>
                          <a:effectLst/>
                          <a:latin typeface="Century Gothic" panose="020B0502020202020204" pitchFamily="34" charset="0"/>
                        </a:rPr>
                        <a:t>592%</a:t>
                      </a:r>
                      <a:r>
                        <a:rPr lang="en-GB" sz="900" b="0" i="0" dirty="0">
                          <a:solidFill>
                            <a:srgbClr val="98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GB" sz="1600" b="0" i="0" dirty="0">
                        <a:effectLst/>
                      </a:endParaRPr>
                    </a:p>
                  </a:txBody>
                  <a:tcPr marL="80765" marR="80765" marT="40383" marB="40383">
                    <a:lnL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8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9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2081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>
          <a:extLst>
            <a:ext uri="{FF2B5EF4-FFF2-40B4-BE49-F238E27FC236}">
              <a16:creationId xmlns:a16="http://schemas.microsoft.com/office/drawing/2014/main" id="{C4B4A3DB-7A9F-48EA-FBF0-317F813F2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g2f6f2872c1f_1_126">
            <a:extLst>
              <a:ext uri="{FF2B5EF4-FFF2-40B4-BE49-F238E27FC236}">
                <a16:creationId xmlns:a16="http://schemas.microsoft.com/office/drawing/2014/main" id="{FC128E3C-1584-4276-AA4B-0E71FC8D1B1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77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g2f6f2872c1f_1_126">
            <a:extLst>
              <a:ext uri="{FF2B5EF4-FFF2-40B4-BE49-F238E27FC236}">
                <a16:creationId xmlns:a16="http://schemas.microsoft.com/office/drawing/2014/main" id="{9F1ED1C2-1E66-5570-19B1-6E797A5DBE1C}"/>
              </a:ext>
            </a:extLst>
          </p:cNvPr>
          <p:cNvSpPr/>
          <p:nvPr/>
        </p:nvSpPr>
        <p:spPr>
          <a:xfrm>
            <a:off x="753825" y="498650"/>
            <a:ext cx="10804800" cy="6127500"/>
          </a:xfrm>
          <a:prstGeom prst="roundRect">
            <a:avLst>
              <a:gd name="adj" fmla="val 6165"/>
            </a:avLst>
          </a:prstGeom>
          <a:solidFill>
            <a:srgbClr val="FFFFFF"/>
          </a:solidFill>
          <a:ln>
            <a:noFill/>
          </a:ln>
          <a:effectLst>
            <a:outerShdw blurRad="96094" dist="52654" dir="5400000" algn="bl" rotWithShape="0">
              <a:srgbClr val="000000">
                <a:alpha val="57647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2f6f2872c1f_1_126">
            <a:extLst>
              <a:ext uri="{FF2B5EF4-FFF2-40B4-BE49-F238E27FC236}">
                <a16:creationId xmlns:a16="http://schemas.microsoft.com/office/drawing/2014/main" id="{6753FD6F-25FE-10E7-B0D2-ABBF469FB0B8}"/>
              </a:ext>
            </a:extLst>
          </p:cNvPr>
          <p:cNvSpPr/>
          <p:nvPr/>
        </p:nvSpPr>
        <p:spPr>
          <a:xfrm rot="929">
            <a:off x="1180861" y="1531647"/>
            <a:ext cx="9988800" cy="4573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27000">
              <a:lnSpc>
                <a:spcPct val="115000"/>
              </a:lnSpc>
              <a:buClr>
                <a:srgbClr val="000000"/>
              </a:buClr>
              <a:buSzPct val="175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virtual asset means a digital representation of value that can be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digitally traded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transferred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can be used for payment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investment purposes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and does not include digital representation of fiat currencies, e-money, securities and other financial assets.</a:t>
            </a:r>
          </a:p>
          <a:p>
            <a:pPr marL="127000">
              <a:lnSpc>
                <a:spcPct val="115000"/>
              </a:lnSpc>
              <a:buClr>
                <a:srgbClr val="000000"/>
              </a:buClr>
              <a:buSzPct val="175000"/>
            </a:pPr>
            <a:r>
              <a:rPr lang="en-US" sz="20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Currently digital assets are used for the following: </a:t>
            </a:r>
          </a:p>
          <a:p>
            <a:pPr marL="127000">
              <a:lnSpc>
                <a:spcPct val="115000"/>
              </a:lnSpc>
              <a:buClr>
                <a:srgbClr val="000000"/>
              </a:buClr>
              <a:buSzPct val="175000"/>
            </a:pPr>
            <a:endParaRPr lang="en-KE" sz="24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a form of payment of goods and services </a:t>
            </a:r>
            <a:endParaRPr lang="en-KE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Payment of Salaries and wages</a:t>
            </a:r>
            <a:endParaRPr lang="en-KE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Trading of Digital Assets on Exchanges </a:t>
            </a:r>
            <a:endParaRPr lang="en-KE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investment purposes or asset appreciation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Safekeeping and administration of virtual assets.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Facilitating integration with payment gateways to offer on-ramping and off-ramping services.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</a:pPr>
            <a:r>
              <a:rPr lang="en-US" sz="2200" b="0" kern="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Asset tokenization.</a:t>
            </a:r>
            <a:endParaRPr lang="en-KE" sz="2200" b="0" kern="100" dirty="0">
              <a:solidFill>
                <a:srgbClr val="FFFFFF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KE" sz="1600" b="1" kern="1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12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endParaRPr lang="en-KE" sz="16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Jost Medium"/>
              <a:cs typeface="Arial" panose="020B0604020202020204" pitchFamily="34" charset="0"/>
              <a:sym typeface="Jost Medium"/>
            </a:endParaRPr>
          </a:p>
        </p:txBody>
      </p:sp>
      <p:sp>
        <p:nvSpPr>
          <p:cNvPr id="520" name="Google Shape;520;g2f6f2872c1f_1_126">
            <a:extLst>
              <a:ext uri="{FF2B5EF4-FFF2-40B4-BE49-F238E27FC236}">
                <a16:creationId xmlns:a16="http://schemas.microsoft.com/office/drawing/2014/main" id="{22B59FF4-889A-0D6F-B35F-098F48153126}"/>
              </a:ext>
            </a:extLst>
          </p:cNvPr>
          <p:cNvSpPr/>
          <p:nvPr/>
        </p:nvSpPr>
        <p:spPr>
          <a:xfrm rot="1099">
            <a:off x="1934726" y="754156"/>
            <a:ext cx="8481135" cy="776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23437"/>
              </a:lnSpc>
              <a:buClr>
                <a:schemeClr val="dk1"/>
              </a:buClr>
              <a:buSzPts val="3200"/>
            </a:pPr>
            <a:r>
              <a:rPr lang="en-GB" sz="3200" b="1" i="0" u="none" strike="noStrike" cap="none" dirty="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Purpose of Digital Asset</a:t>
            </a:r>
          </a:p>
        </p:txBody>
      </p:sp>
    </p:spTree>
    <p:extLst>
      <p:ext uri="{BB962C8B-B14F-4D97-AF65-F5344CB8AC3E}">
        <p14:creationId xmlns:p14="http://schemas.microsoft.com/office/powerpoint/2010/main" val="3966173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>
          <a:extLst>
            <a:ext uri="{FF2B5EF4-FFF2-40B4-BE49-F238E27FC236}">
              <a16:creationId xmlns:a16="http://schemas.microsoft.com/office/drawing/2014/main" id="{6834C505-BA0F-42BA-599D-E50354C0C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g2f6f2872c1f_1_126">
            <a:extLst>
              <a:ext uri="{FF2B5EF4-FFF2-40B4-BE49-F238E27FC236}">
                <a16:creationId xmlns:a16="http://schemas.microsoft.com/office/drawing/2014/main" id="{6AB7E6A6-CB31-F0D6-C66D-7E04C8B69B6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g2f6f2872c1f_1_126">
            <a:extLst>
              <a:ext uri="{FF2B5EF4-FFF2-40B4-BE49-F238E27FC236}">
                <a16:creationId xmlns:a16="http://schemas.microsoft.com/office/drawing/2014/main" id="{45CFA0D4-3CEC-1E68-7E16-71D8104CA296}"/>
              </a:ext>
            </a:extLst>
          </p:cNvPr>
          <p:cNvSpPr/>
          <p:nvPr/>
        </p:nvSpPr>
        <p:spPr>
          <a:xfrm>
            <a:off x="779225" y="403890"/>
            <a:ext cx="10804800" cy="6127500"/>
          </a:xfrm>
          <a:prstGeom prst="roundRect">
            <a:avLst>
              <a:gd name="adj" fmla="val 6165"/>
            </a:avLst>
          </a:prstGeom>
          <a:solidFill>
            <a:srgbClr val="FFFFFF"/>
          </a:solidFill>
          <a:ln>
            <a:noFill/>
          </a:ln>
          <a:effectLst>
            <a:outerShdw blurRad="96094" dist="52654" dir="5400000" algn="bl" rotWithShape="0">
              <a:srgbClr val="000000">
                <a:alpha val="57647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2f6f2872c1f_1_126">
            <a:extLst>
              <a:ext uri="{FF2B5EF4-FFF2-40B4-BE49-F238E27FC236}">
                <a16:creationId xmlns:a16="http://schemas.microsoft.com/office/drawing/2014/main" id="{F38C3731-029C-2307-B212-E8D7850F2DD5}"/>
              </a:ext>
            </a:extLst>
          </p:cNvPr>
          <p:cNvSpPr/>
          <p:nvPr/>
        </p:nvSpPr>
        <p:spPr>
          <a:xfrm rot="929">
            <a:off x="1261283" y="1540057"/>
            <a:ext cx="9988800" cy="4565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900" indent="-342900">
              <a:lnSpc>
                <a:spcPct val="115000"/>
              </a:lnSpc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+mj-lt"/>
                <a:cs typeface="Arial"/>
                <a:sym typeface="Jost Medium"/>
              </a:rPr>
              <a:t>We propose that the provision on DAT is deleted in its entirety given the issues noted above.</a:t>
            </a:r>
            <a:endParaRPr lang="en-GB" sz="20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  <a:p>
            <a:pPr marL="469900" indent="-342900">
              <a:lnSpc>
                <a:spcPct val="114999"/>
              </a:lnSpc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dk1"/>
              </a:solidFill>
              <a:latin typeface="+mj-lt"/>
              <a:cs typeface="Arial"/>
            </a:endParaRPr>
          </a:p>
          <a:p>
            <a:pPr marL="457200" indent="-342900"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dk1"/>
                </a:solidFill>
                <a:latin typeface="+mj-lt"/>
                <a:cs typeface="Arial"/>
              </a:rPr>
              <a:t>Taxation of gains from digital asset transaction at the point of withdrawal from the crypto wallet. We propose 0.5% on gains made by exchanges which should be creditable against final Corporate Income Tax liability</a:t>
            </a:r>
          </a:p>
          <a:p>
            <a:pPr marL="457200" indent="-342900"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dk1"/>
              </a:solidFill>
              <a:latin typeface="+mj-lt"/>
              <a:cs typeface="Arial"/>
            </a:endParaRPr>
          </a:p>
          <a:p>
            <a:pPr marL="457200" indent="-342900"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dk1"/>
                </a:solidFill>
                <a:latin typeface="+mj-lt"/>
                <a:cs typeface="Arial"/>
              </a:rPr>
              <a:t>Disposal of crypto asset when held for appreciation should be subject to Capital gains tax and to be submitted by the person making the disposal</a:t>
            </a:r>
          </a:p>
          <a:p>
            <a:pPr marL="457200" indent="-342900"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dk1"/>
              </a:solidFill>
              <a:latin typeface="+mj-lt"/>
              <a:cs typeface="Arial"/>
            </a:endParaRPr>
          </a:p>
          <a:p>
            <a:pPr marL="457200" indent="-342900"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FF0000"/>
                </a:solidFill>
                <a:latin typeface="+mj-lt"/>
                <a:cs typeface="Arial"/>
              </a:rPr>
              <a:t>Transfer</a:t>
            </a:r>
            <a:r>
              <a:rPr lang="en-GB" sz="2000" dirty="0">
                <a:solidFill>
                  <a:schemeClr val="dk1"/>
                </a:solidFill>
                <a:latin typeface="+mj-lt"/>
                <a:cs typeface="Arial"/>
              </a:rPr>
              <a:t> for the purpose of the Digital Asset Tax should be defined as:</a:t>
            </a:r>
          </a:p>
          <a:p>
            <a:pPr marL="457200" indent="-342900"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dk1"/>
              </a:solidFill>
              <a:latin typeface="+mj-lt"/>
              <a:cs typeface="Arial"/>
            </a:endParaRPr>
          </a:p>
          <a:p>
            <a:pPr marL="1371600" lvl="2" indent="-342900">
              <a:buClr>
                <a:srgbClr val="000000"/>
              </a:buClr>
              <a:buSzPct val="175000"/>
              <a:buFont typeface="Wingdings" pitchFamily="2" charset="2"/>
              <a:buChar char="ü"/>
            </a:pPr>
            <a:r>
              <a:rPr lang="en-GB" sz="2000" dirty="0">
                <a:solidFill>
                  <a:schemeClr val="dk1"/>
                </a:solidFill>
                <a:latin typeface="+mj-lt"/>
                <a:cs typeface="Arial"/>
              </a:rPr>
              <a:t>Withdrawal of crypto asset in local currency</a:t>
            </a:r>
          </a:p>
          <a:p>
            <a:pPr marL="1371600" lvl="2" indent="-342900">
              <a:buClr>
                <a:srgbClr val="000000"/>
              </a:buClr>
              <a:buSzPct val="175000"/>
              <a:buFont typeface="Wingdings" pitchFamily="2" charset="2"/>
              <a:buChar char="ü"/>
            </a:pPr>
            <a:r>
              <a:rPr lang="en-GB" sz="2000" dirty="0">
                <a:solidFill>
                  <a:schemeClr val="dk1"/>
                </a:solidFill>
                <a:latin typeface="+mj-lt"/>
                <a:cs typeface="Arial"/>
              </a:rPr>
              <a:t>Swap of one digital asset for another</a:t>
            </a:r>
          </a:p>
          <a:p>
            <a:pPr marL="457200" indent="-342900"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  <a:latin typeface="+mj-lt"/>
              <a:cs typeface="Arial"/>
            </a:endParaRPr>
          </a:p>
        </p:txBody>
      </p:sp>
      <p:sp>
        <p:nvSpPr>
          <p:cNvPr id="520" name="Google Shape;520;g2f6f2872c1f_1_126">
            <a:extLst>
              <a:ext uri="{FF2B5EF4-FFF2-40B4-BE49-F238E27FC236}">
                <a16:creationId xmlns:a16="http://schemas.microsoft.com/office/drawing/2014/main" id="{45B94C10-BAC7-9476-05DB-47FE438C25CD}"/>
              </a:ext>
            </a:extLst>
          </p:cNvPr>
          <p:cNvSpPr/>
          <p:nvPr/>
        </p:nvSpPr>
        <p:spPr>
          <a:xfrm rot="1099">
            <a:off x="1260771" y="754131"/>
            <a:ext cx="9670549" cy="784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200"/>
            </a:pPr>
            <a:r>
              <a:rPr lang="en-GB" sz="2800" b="1" i="0" u="none" strike="noStrike" cap="none" dirty="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Recommendations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E668657-E50C-CE62-F717-4684F0AEF6D1}"/>
              </a:ext>
            </a:extLst>
          </p:cNvPr>
          <p:cNvSpPr/>
          <p:nvPr/>
        </p:nvSpPr>
        <p:spPr>
          <a:xfrm>
            <a:off x="1260571" y="807660"/>
            <a:ext cx="9737629" cy="5470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RECOMMENDATIONS (1/2)</a:t>
            </a:r>
          </a:p>
          <a:p>
            <a:pPr algn="ctr"/>
            <a:endParaRPr lang="en-K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20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>
          <a:extLst>
            <a:ext uri="{FF2B5EF4-FFF2-40B4-BE49-F238E27FC236}">
              <a16:creationId xmlns:a16="http://schemas.microsoft.com/office/drawing/2014/main" id="{50AA9DDD-0791-BF66-C70C-16E4A5B68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g2f6f2872c1f_1_126">
            <a:extLst>
              <a:ext uri="{FF2B5EF4-FFF2-40B4-BE49-F238E27FC236}">
                <a16:creationId xmlns:a16="http://schemas.microsoft.com/office/drawing/2014/main" id="{D4EE325D-8716-48D5-AFEE-9A68704B3D8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g2f6f2872c1f_1_126">
            <a:extLst>
              <a:ext uri="{FF2B5EF4-FFF2-40B4-BE49-F238E27FC236}">
                <a16:creationId xmlns:a16="http://schemas.microsoft.com/office/drawing/2014/main" id="{0A0F1AA7-FBB6-1785-2D25-179F0B83C81A}"/>
              </a:ext>
            </a:extLst>
          </p:cNvPr>
          <p:cNvSpPr/>
          <p:nvPr/>
        </p:nvSpPr>
        <p:spPr>
          <a:xfrm>
            <a:off x="779225" y="403890"/>
            <a:ext cx="10804800" cy="6127500"/>
          </a:xfrm>
          <a:prstGeom prst="roundRect">
            <a:avLst>
              <a:gd name="adj" fmla="val 6165"/>
            </a:avLst>
          </a:prstGeom>
          <a:solidFill>
            <a:srgbClr val="FFFFFF"/>
          </a:solidFill>
          <a:ln>
            <a:noFill/>
          </a:ln>
          <a:effectLst>
            <a:outerShdw blurRad="96094" dist="52654" dir="5400000" algn="bl" rotWithShape="0">
              <a:srgbClr val="000000">
                <a:alpha val="57647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2f6f2872c1f_1_126">
            <a:extLst>
              <a:ext uri="{FF2B5EF4-FFF2-40B4-BE49-F238E27FC236}">
                <a16:creationId xmlns:a16="http://schemas.microsoft.com/office/drawing/2014/main" id="{18052747-EFF0-90B9-0507-5150927AFA37}"/>
              </a:ext>
            </a:extLst>
          </p:cNvPr>
          <p:cNvSpPr/>
          <p:nvPr/>
        </p:nvSpPr>
        <p:spPr>
          <a:xfrm rot="929">
            <a:off x="1261283" y="1540057"/>
            <a:ext cx="9988800" cy="4565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14300">
              <a:buClr>
                <a:srgbClr val="000000"/>
              </a:buClr>
              <a:buSzPct val="175000"/>
            </a:pPr>
            <a:endParaRPr lang="en-GB" sz="2000" dirty="0">
              <a:solidFill>
                <a:srgbClr val="000000"/>
              </a:solidFill>
              <a:latin typeface="+mj-lt"/>
              <a:cs typeface="Arial"/>
            </a:endParaRPr>
          </a:p>
          <a:p>
            <a:pPr marL="457200" indent="-342900">
              <a:buClr>
                <a:srgbClr val="000000"/>
              </a:buClr>
              <a:buSzPct val="175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+mj-lt"/>
                <a:cs typeface="Arial"/>
                <a:sym typeface="Jost Medium"/>
              </a:rPr>
              <a:t>Digital asset exchange platforms should</a:t>
            </a:r>
            <a:r>
              <a:rPr lang="en-GB" sz="2000" dirty="0">
                <a:solidFill>
                  <a:schemeClr val="dk1"/>
                </a:solidFill>
                <a:latin typeface="+mj-lt"/>
                <a:cs typeface="Arial"/>
                <a:sym typeface="Jost Medium"/>
              </a:rPr>
              <a:t> only be required to report withdrawals from the wallet above a defined threshold to the KRA. This is like the reporting of high-volume transactions by the Bank. This will enable KRA to request proper tax returns on the digital asset transactions from those that are within the threshold.</a:t>
            </a:r>
            <a:endParaRPr lang="en-US" sz="2000" dirty="0">
              <a:solidFill>
                <a:schemeClr val="dk1"/>
              </a:solidFill>
              <a:latin typeface="+mj-lt"/>
              <a:cs typeface="Arial"/>
            </a:endParaRPr>
          </a:p>
          <a:p>
            <a:pPr marL="857250" lvl="1" indent="-285750">
              <a:buFont typeface="Arial"/>
              <a:buChar char="•"/>
            </a:pPr>
            <a:r>
              <a:rPr lang="en-GB" sz="2000" dirty="0">
                <a:solidFill>
                  <a:schemeClr val="dk1"/>
                </a:solidFill>
                <a:latin typeface="+mj-lt"/>
                <a:cs typeface="Arial"/>
                <a:sym typeface="Jost Medium"/>
              </a:rPr>
              <a:t>Setting a threshold ensures that the cost of collection of the tax on gains made from digital asset transactions is minimal and for ease of administration. </a:t>
            </a:r>
            <a:endParaRPr lang="en-US" sz="2000" dirty="0">
              <a:solidFill>
                <a:schemeClr val="dk1"/>
              </a:solidFill>
              <a:latin typeface="+mj-lt"/>
              <a:cs typeface="Arial"/>
            </a:endParaRPr>
          </a:p>
          <a:p>
            <a:pPr marL="857250" lvl="1" indent="-285750">
              <a:buFont typeface="Arial"/>
              <a:buChar char="•"/>
            </a:pPr>
            <a:endParaRPr lang="en-GB" sz="2000" dirty="0">
              <a:solidFill>
                <a:srgbClr val="000000"/>
              </a:solidFill>
              <a:latin typeface="+mj-lt"/>
              <a:cs typeface="Arial"/>
            </a:endParaRPr>
          </a:p>
          <a:p>
            <a:pPr marL="857250" lvl="1" indent="-285750">
              <a:buFont typeface="Arial"/>
              <a:buChar char="•"/>
            </a:pPr>
            <a:r>
              <a:rPr lang="en-GB" sz="2000" dirty="0">
                <a:solidFill>
                  <a:schemeClr val="dk1"/>
                </a:solidFill>
                <a:latin typeface="+mj-lt"/>
                <a:cs typeface="Arial"/>
                <a:sym typeface="Jost Medium"/>
              </a:rPr>
              <a:t>The reporting of transactions above the threshold by the exchange should be done quarterly to reduce administrative burden on KRA and the exchange.</a:t>
            </a:r>
            <a:endParaRPr lang="en-NG" sz="2000" b="0" i="0" u="none" strike="noStrike" cap="none" dirty="0">
              <a:solidFill>
                <a:schemeClr val="dk1"/>
              </a:solidFill>
              <a:latin typeface="+mj-lt"/>
              <a:ea typeface="Jost Medium"/>
              <a:cs typeface="Arial"/>
            </a:endParaRPr>
          </a:p>
        </p:txBody>
      </p:sp>
      <p:sp>
        <p:nvSpPr>
          <p:cNvPr id="520" name="Google Shape;520;g2f6f2872c1f_1_126">
            <a:extLst>
              <a:ext uri="{FF2B5EF4-FFF2-40B4-BE49-F238E27FC236}">
                <a16:creationId xmlns:a16="http://schemas.microsoft.com/office/drawing/2014/main" id="{B50626C6-7168-B4E9-EFCA-7F3CFB04D2AA}"/>
              </a:ext>
            </a:extLst>
          </p:cNvPr>
          <p:cNvSpPr/>
          <p:nvPr/>
        </p:nvSpPr>
        <p:spPr>
          <a:xfrm rot="1099">
            <a:off x="1260771" y="754131"/>
            <a:ext cx="9670549" cy="784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3200"/>
            </a:pPr>
            <a:r>
              <a:rPr lang="en-GB" sz="2800" b="1" i="0" u="none" strike="noStrike" cap="none" dirty="0">
                <a:solidFill>
                  <a:schemeClr val="dk1"/>
                </a:solidFill>
                <a:latin typeface="Jost"/>
                <a:ea typeface="Jost"/>
                <a:cs typeface="Jost"/>
                <a:sym typeface="Jost"/>
              </a:rPr>
              <a:t>Recommendations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280D01-D7D8-6559-56A1-588FA376932F}"/>
              </a:ext>
            </a:extLst>
          </p:cNvPr>
          <p:cNvSpPr/>
          <p:nvPr/>
        </p:nvSpPr>
        <p:spPr>
          <a:xfrm>
            <a:off x="1260571" y="807660"/>
            <a:ext cx="9737629" cy="5470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RECOMMENDATIONS (2/2)</a:t>
            </a:r>
          </a:p>
          <a:p>
            <a:pPr algn="ctr"/>
            <a:endParaRPr lang="en-K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175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D439D5E-3C84-CCAE-BB7A-2C0F0CCABAF9}"/>
              </a:ext>
            </a:extLst>
          </p:cNvPr>
          <p:cNvSpPr txBox="1"/>
          <p:nvPr/>
        </p:nvSpPr>
        <p:spPr>
          <a:xfrm>
            <a:off x="594360" y="822961"/>
            <a:ext cx="1136142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Carry Forward of Tax Losses</a:t>
            </a:r>
          </a:p>
          <a:p>
            <a:endParaRPr lang="en-US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Clause 8 of the Finance Bill under clause (c) proposes to amend 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Section 15, subsection 4 of Income Tax Act is amended by limiting carry forward of tax losses to five years.</a:t>
            </a:r>
          </a:p>
          <a:p>
            <a:endParaRPr lang="en-US" sz="20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0"/>
            <a:r>
              <a:rPr lang="en-US" sz="2000" dirty="0"/>
              <a:t>Start up businesses incur tax losses in the initial years of operation in view of administrative costs.</a:t>
            </a:r>
            <a:endParaRPr lang="en-KE" sz="2000" dirty="0"/>
          </a:p>
          <a:p>
            <a:pPr lvl="0"/>
            <a:r>
              <a:rPr lang="en-US" sz="2000" dirty="0"/>
              <a:t>Tax losses arise from incentives by Government to encourage businesses. The incentive should not be limited to five years.</a:t>
            </a:r>
          </a:p>
          <a:p>
            <a:pPr lvl="0"/>
            <a:endParaRPr lang="en-KE" sz="2000" dirty="0"/>
          </a:p>
          <a:p>
            <a:r>
              <a:rPr lang="en-US" sz="2000" dirty="0"/>
              <a:t>Despite corporate tax loss, businesses pay other taxes that contribute to the exchequer. The loss-making entities also contribute to employment opportunities in the country. </a:t>
            </a:r>
          </a:p>
          <a:p>
            <a:endParaRPr lang="en-US" sz="2000" dirty="0"/>
          </a:p>
          <a:p>
            <a:r>
              <a:rPr lang="en-US" sz="2000" b="1" dirty="0"/>
              <a:t>Our Request</a:t>
            </a:r>
          </a:p>
          <a:p>
            <a:endParaRPr lang="en-US" sz="2000" dirty="0"/>
          </a:p>
          <a:p>
            <a:r>
              <a:rPr lang="en-US" sz="2000" b="1" dirty="0"/>
              <a:t>We request for the amendment of this proposal by retaining the provision to carry forward the tax losses in the year of income and succeeding years of income</a:t>
            </a:r>
            <a:r>
              <a:rPr lang="en-US" sz="2000" dirty="0"/>
              <a:t>.</a:t>
            </a:r>
            <a:endParaRPr lang="en-US" dirty="0"/>
          </a:p>
          <a:p>
            <a:endParaRPr lang="en-US" dirty="0"/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1610746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0B56B7E285FC4C85C235DA979B3F71" ma:contentTypeVersion="13" ma:contentTypeDescription="Create a new document." ma:contentTypeScope="" ma:versionID="1506f083a76d36649ee3ed693c1467d0">
  <xsd:schema xmlns:xsd="http://www.w3.org/2001/XMLSchema" xmlns:xs="http://www.w3.org/2001/XMLSchema" xmlns:p="http://schemas.microsoft.com/office/2006/metadata/properties" xmlns:ns2="1680efe4-625d-45f0-ac07-0b9b990b546a" xmlns:ns3="f31b1e56-0d81-4a4f-a45f-e9bb385a1509" targetNamespace="http://schemas.microsoft.com/office/2006/metadata/properties" ma:root="true" ma:fieldsID="94d12dfdc3cef2ef152a25bdbf7bbc7b" ns2:_="" ns3:_="">
    <xsd:import namespace="1680efe4-625d-45f0-ac07-0b9b990b546a"/>
    <xsd:import namespace="f31b1e56-0d81-4a4f-a45f-e9bb385a15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80efe4-625d-45f0-ac07-0b9b990b54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fcfe4514-1478-4778-830e-e1dd2d94ba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1b1e56-0d81-4a4f-a45f-e9bb385a150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154eef1-4806-4417-9ba5-7e4b07e6736d}" ma:internalName="TaxCatchAll" ma:showField="CatchAllData" ma:web="f31b1e56-0d81-4a4f-a45f-e9bb385a15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1b1e56-0d81-4a4f-a45f-e9bb385a1509" xsi:nil="true"/>
    <lcf76f155ced4ddcb4097134ff3c332f xmlns="1680efe4-625d-45f0-ac07-0b9b990b546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0461C84-DF82-40E8-8636-6766BBAF987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56B69A-A4E3-46E6-813C-017326C1D02F}">
  <ds:schemaRefs>
    <ds:schemaRef ds:uri="1680efe4-625d-45f0-ac07-0b9b990b546a"/>
    <ds:schemaRef ds:uri="f31b1e56-0d81-4a4f-a45f-e9bb385a150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F4D28F7-6B18-4E8E-9D27-96A9C7D8E640}">
  <ds:schemaRefs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1680efe4-625d-45f0-ac07-0b9b990b546a"/>
    <ds:schemaRef ds:uri="http://schemas.openxmlformats.org/package/2006/metadata/core-properties"/>
    <ds:schemaRef ds:uri="f31b1e56-0d81-4a4f-a45f-e9bb385a150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5031</TotalTime>
  <Words>1178</Words>
  <Application>Microsoft Office PowerPoint</Application>
  <PresentationFormat>Widescreen</PresentationFormat>
  <Paragraphs>161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Century Gothic</vt:lpstr>
      <vt:lpstr>Jost</vt:lpstr>
      <vt:lpstr>Jost Medium</vt:lpstr>
      <vt:lpstr>Montserrat</vt:lpstr>
      <vt:lpstr>Wingdings</vt:lpstr>
      <vt:lpstr>Office Theme</vt:lpstr>
      <vt:lpstr>PRESENTATION TO THE DEPARTMENTAL COMMITTEE ON FINANCE AND NATIONAL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Serah Mbogo</dc:creator>
  <cp:lastModifiedBy>Beatrice Njagi</cp:lastModifiedBy>
  <cp:revision>21</cp:revision>
  <dcterms:created xsi:type="dcterms:W3CDTF">2025-02-03T09:56:21Z</dcterms:created>
  <dcterms:modified xsi:type="dcterms:W3CDTF">2025-05-26T06:59:50Z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0x010100650B56B7E285FC4C85C235DA979B3F71</vt:lpwstr>
  </property>
  <property fmtid="{D5CDD505-2E9C-101B-9397-08002B2CF9AE}" pid="3" name="MediaServiceImageTags">
    <vt:lpwstr/>
  </property>
</Properties>
</file>